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6858000" cy="8316913"/>
  <p:notesSz cx="6669088" cy="97758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5">
          <p15:clr>
            <a:srgbClr val="A4A3A4"/>
          </p15:clr>
        </p15:guide>
        <p15:guide id="2" pos="119">
          <p15:clr>
            <a:srgbClr val="A4A3A4"/>
          </p15:clr>
        </p15:guide>
        <p15:guide id="3" orient="horz" pos="2937">
          <p15:clr>
            <a:srgbClr val="A4A3A4"/>
          </p15:clr>
        </p15:guide>
        <p15:guide id="4" orient="horz" pos="3118">
          <p15:clr>
            <a:srgbClr val="A4A3A4"/>
          </p15:clr>
        </p15:guide>
        <p15:guide id="5" pos="1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6" d="100"/>
          <a:sy n="96" d="100"/>
        </p:scale>
        <p:origin x="3450" y="96"/>
      </p:cViewPr>
      <p:guideLst>
        <p:guide orient="horz" pos="2835"/>
        <p:guide pos="119"/>
        <p:guide orient="horz" pos="2937"/>
        <p:guide orient="horz" pos="3118"/>
        <p:guide pos="16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889938" cy="488791"/>
          </a:xfrm>
          <a:prstGeom prst="rect">
            <a:avLst/>
          </a:prstGeom>
        </p:spPr>
        <p:txBody>
          <a:bodyPr vert="horz" lIns="90633" tIns="45317" rIns="90633" bIns="45317" rtlCol="0"/>
          <a:lstStyle>
            <a:lvl1pPr algn="l">
              <a:defRPr sz="1200"/>
            </a:lvl1pPr>
          </a:lstStyle>
          <a:p>
            <a:endParaRPr lang="de-DE"/>
          </a:p>
        </p:txBody>
      </p:sp>
      <p:sp>
        <p:nvSpPr>
          <p:cNvPr id="3" name="Datumsplatzhalter 2"/>
          <p:cNvSpPr>
            <a:spLocks noGrp="1"/>
          </p:cNvSpPr>
          <p:nvPr>
            <p:ph type="dt" idx="1"/>
          </p:nvPr>
        </p:nvSpPr>
        <p:spPr>
          <a:xfrm>
            <a:off x="3777607" y="1"/>
            <a:ext cx="2889938" cy="488791"/>
          </a:xfrm>
          <a:prstGeom prst="rect">
            <a:avLst/>
          </a:prstGeom>
        </p:spPr>
        <p:txBody>
          <a:bodyPr vert="horz" lIns="90633" tIns="45317" rIns="90633" bIns="45317" rtlCol="0"/>
          <a:lstStyle>
            <a:lvl1pPr algn="r">
              <a:defRPr sz="1200"/>
            </a:lvl1pPr>
          </a:lstStyle>
          <a:p>
            <a:fld id="{016587A2-0CE8-4E84-8FF0-51005AF2FF7B}" type="datetimeFigureOut">
              <a:rPr lang="de-DE" smtClean="0"/>
              <a:pPr/>
              <a:t>23.01.2020</a:t>
            </a:fld>
            <a:endParaRPr lang="de-DE"/>
          </a:p>
        </p:txBody>
      </p:sp>
      <p:sp>
        <p:nvSpPr>
          <p:cNvPr id="4" name="Folienbildplatzhalter 3"/>
          <p:cNvSpPr>
            <a:spLocks noGrp="1" noRot="1" noChangeAspect="1"/>
          </p:cNvSpPr>
          <p:nvPr>
            <p:ph type="sldImg" idx="2"/>
          </p:nvPr>
        </p:nvSpPr>
        <p:spPr>
          <a:xfrm>
            <a:off x="1824038" y="733425"/>
            <a:ext cx="3021012" cy="3665538"/>
          </a:xfrm>
          <a:prstGeom prst="rect">
            <a:avLst/>
          </a:prstGeom>
          <a:noFill/>
          <a:ln w="12700">
            <a:solidFill>
              <a:prstClr val="black"/>
            </a:solidFill>
          </a:ln>
        </p:spPr>
        <p:txBody>
          <a:bodyPr vert="horz" lIns="90633" tIns="45317" rIns="90633" bIns="45317" rtlCol="0" anchor="ctr"/>
          <a:lstStyle/>
          <a:p>
            <a:endParaRPr lang="de-DE"/>
          </a:p>
        </p:txBody>
      </p:sp>
      <p:sp>
        <p:nvSpPr>
          <p:cNvPr id="5" name="Notizenplatzhalter 4"/>
          <p:cNvSpPr>
            <a:spLocks noGrp="1"/>
          </p:cNvSpPr>
          <p:nvPr>
            <p:ph type="body" sz="quarter" idx="3"/>
          </p:nvPr>
        </p:nvSpPr>
        <p:spPr>
          <a:xfrm>
            <a:off x="666909" y="4643518"/>
            <a:ext cx="5335270" cy="4399121"/>
          </a:xfrm>
          <a:prstGeom prst="rect">
            <a:avLst/>
          </a:prstGeom>
        </p:spPr>
        <p:txBody>
          <a:bodyPr vert="horz" lIns="90633" tIns="45317" rIns="90633" bIns="45317"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285339"/>
            <a:ext cx="2889938" cy="488791"/>
          </a:xfrm>
          <a:prstGeom prst="rect">
            <a:avLst/>
          </a:prstGeom>
        </p:spPr>
        <p:txBody>
          <a:bodyPr vert="horz" lIns="90633" tIns="45317" rIns="90633" bIns="45317" rtlCol="0" anchor="b"/>
          <a:lstStyle>
            <a:lvl1pPr algn="l">
              <a:defRPr sz="1200"/>
            </a:lvl1pPr>
          </a:lstStyle>
          <a:p>
            <a:endParaRPr lang="de-DE"/>
          </a:p>
        </p:txBody>
      </p:sp>
      <p:sp>
        <p:nvSpPr>
          <p:cNvPr id="7" name="Foliennummernplatzhalter 6"/>
          <p:cNvSpPr>
            <a:spLocks noGrp="1"/>
          </p:cNvSpPr>
          <p:nvPr>
            <p:ph type="sldNum" sz="quarter" idx="5"/>
          </p:nvPr>
        </p:nvSpPr>
        <p:spPr>
          <a:xfrm>
            <a:off x="3777607" y="9285339"/>
            <a:ext cx="2889938" cy="488791"/>
          </a:xfrm>
          <a:prstGeom prst="rect">
            <a:avLst/>
          </a:prstGeom>
        </p:spPr>
        <p:txBody>
          <a:bodyPr vert="horz" lIns="90633" tIns="45317" rIns="90633" bIns="45317" rtlCol="0" anchor="b"/>
          <a:lstStyle>
            <a:lvl1pPr algn="r">
              <a:defRPr sz="1200"/>
            </a:lvl1pPr>
          </a:lstStyle>
          <a:p>
            <a:fld id="{C87FD624-C597-45BF-A01D-05E435E512AD}" type="slidenum">
              <a:rPr lang="de-DE" smtClean="0"/>
              <a:pPr/>
              <a:t>‹#›</a:t>
            </a:fld>
            <a:endParaRPr lang="de-DE"/>
          </a:p>
        </p:txBody>
      </p:sp>
    </p:spTree>
    <p:extLst>
      <p:ext uri="{BB962C8B-B14F-4D97-AF65-F5344CB8AC3E}">
        <p14:creationId xmlns:p14="http://schemas.microsoft.com/office/powerpoint/2010/main" val="366292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824038" y="733425"/>
            <a:ext cx="3021012" cy="3665538"/>
          </a:xfrm>
        </p:spPr>
      </p:sp>
      <p:sp>
        <p:nvSpPr>
          <p:cNvPr id="3" name="Notizenplatzhalter 2"/>
          <p:cNvSpPr>
            <a:spLocks noGrp="1"/>
          </p:cNvSpPr>
          <p:nvPr>
            <p:ph type="body" idx="1"/>
          </p:nvPr>
        </p:nvSpPr>
        <p:spPr/>
        <p:txBody>
          <a:bodyPr>
            <a:normAutofit/>
          </a:bodyPr>
          <a:lstStyle/>
          <a:p>
            <a:endParaRPr lang="de-DE" noProof="0" dirty="0"/>
          </a:p>
        </p:txBody>
      </p:sp>
      <p:sp>
        <p:nvSpPr>
          <p:cNvPr id="4" name="Foliennummernplatzhalter 3"/>
          <p:cNvSpPr>
            <a:spLocks noGrp="1"/>
          </p:cNvSpPr>
          <p:nvPr>
            <p:ph type="sldNum" sz="quarter" idx="10"/>
          </p:nvPr>
        </p:nvSpPr>
        <p:spPr/>
        <p:txBody>
          <a:bodyPr/>
          <a:lstStyle/>
          <a:p>
            <a:fld id="{C87FD624-C597-45BF-A01D-05E435E512AD}" type="slidenum">
              <a:rPr lang="de-DE" smtClean="0"/>
              <a:pPr/>
              <a:t>1</a:t>
            </a:fld>
            <a:endParaRPr lang="de-DE"/>
          </a:p>
        </p:txBody>
      </p:sp>
    </p:spTree>
    <p:extLst>
      <p:ext uri="{BB962C8B-B14F-4D97-AF65-F5344CB8AC3E}">
        <p14:creationId xmlns:p14="http://schemas.microsoft.com/office/powerpoint/2010/main" val="507116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350" y="2583636"/>
            <a:ext cx="5829300" cy="1782745"/>
          </a:xfrm>
        </p:spPr>
        <p:txBody>
          <a:bodyPr/>
          <a:lstStyle/>
          <a:p>
            <a:r>
              <a:rPr lang="de-DE"/>
              <a:t>Titelmasterformat durch Klicken bearbeiten</a:t>
            </a:r>
          </a:p>
        </p:txBody>
      </p:sp>
      <p:sp>
        <p:nvSpPr>
          <p:cNvPr id="3" name="Untertitel 2"/>
          <p:cNvSpPr>
            <a:spLocks noGrp="1"/>
          </p:cNvSpPr>
          <p:nvPr>
            <p:ph type="subTitle" idx="1"/>
          </p:nvPr>
        </p:nvSpPr>
        <p:spPr>
          <a:xfrm>
            <a:off x="1028700" y="4712919"/>
            <a:ext cx="4800600" cy="21254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729037" y="444725"/>
            <a:ext cx="1157288" cy="9460489"/>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57176" y="444725"/>
            <a:ext cx="3357563" cy="9460489"/>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735" y="5344388"/>
            <a:ext cx="5829300" cy="1651831"/>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541735" y="3525064"/>
            <a:ext cx="5829300" cy="181932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57178" y="2587486"/>
            <a:ext cx="2257425" cy="731772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628903" y="2587486"/>
            <a:ext cx="2257425" cy="731772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42900" y="333062"/>
            <a:ext cx="6172200" cy="1386152"/>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42900" y="1861679"/>
            <a:ext cx="3030141" cy="7758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342900" y="2637539"/>
            <a:ext cx="3030141" cy="47918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3772" y="1861679"/>
            <a:ext cx="3031331" cy="7758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3483772" y="2637539"/>
            <a:ext cx="3031331" cy="47918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3" y="331138"/>
            <a:ext cx="2256235" cy="1409255"/>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2681290" y="331137"/>
            <a:ext cx="3833813" cy="709825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2903" y="1740392"/>
            <a:ext cx="2256235" cy="568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344216" y="5821841"/>
            <a:ext cx="4114800" cy="687301"/>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344216" y="743131"/>
            <a:ext cx="4114800" cy="499014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344216" y="6509142"/>
            <a:ext cx="4114800" cy="97608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342900" y="333062"/>
            <a:ext cx="6172200" cy="1386152"/>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342900" y="1940615"/>
            <a:ext cx="6172200" cy="5488778"/>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342900" y="7708547"/>
            <a:ext cx="1600200" cy="442798"/>
          </a:xfrm>
          <a:prstGeom prst="rect">
            <a:avLst/>
          </a:prstGeom>
        </p:spPr>
        <p:txBody>
          <a:bodyPr vert="horz" lIns="91440" tIns="45720" rIns="91440" bIns="45720" rtlCol="0" anchor="ctr"/>
          <a:lstStyle>
            <a:lvl1pPr algn="l">
              <a:defRPr sz="1200">
                <a:solidFill>
                  <a:schemeClr val="tx1">
                    <a:tint val="75000"/>
                  </a:schemeClr>
                </a:solidFill>
              </a:defRPr>
            </a:lvl1pPr>
          </a:lstStyle>
          <a:p>
            <a:fld id="{66D127FB-291E-41AE-829F-A06F447E5B98}" type="datetimeFigureOut">
              <a:rPr lang="de-DE" smtClean="0"/>
              <a:pPr/>
              <a:t>23.01.2020</a:t>
            </a:fld>
            <a:endParaRPr lang="de-DE"/>
          </a:p>
        </p:txBody>
      </p:sp>
      <p:sp>
        <p:nvSpPr>
          <p:cNvPr id="5" name="Fußzeilenplatzhalter 4"/>
          <p:cNvSpPr>
            <a:spLocks noGrp="1"/>
          </p:cNvSpPr>
          <p:nvPr>
            <p:ph type="ftr" sz="quarter" idx="3"/>
          </p:nvPr>
        </p:nvSpPr>
        <p:spPr>
          <a:xfrm>
            <a:off x="2343150" y="7708547"/>
            <a:ext cx="2171700" cy="4427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4914900" y="7708547"/>
            <a:ext cx="1600200" cy="442798"/>
          </a:xfrm>
          <a:prstGeom prst="rect">
            <a:avLst/>
          </a:prstGeom>
        </p:spPr>
        <p:txBody>
          <a:bodyPr vert="horz" lIns="91440" tIns="45720" rIns="91440" bIns="45720" rtlCol="0" anchor="ctr"/>
          <a:lstStyle>
            <a:lvl1pPr algn="r">
              <a:defRPr sz="1200">
                <a:solidFill>
                  <a:schemeClr val="tx1">
                    <a:tint val="75000"/>
                  </a:schemeClr>
                </a:solidFill>
              </a:defRPr>
            </a:lvl1pPr>
          </a:lstStyle>
          <a:p>
            <a:fld id="{A73DFE64-A696-4105-B0DD-D9E0ADE6BA67}" type="slidenum">
              <a:rPr lang="de-DE" smtClean="0"/>
              <a:pPr/>
              <a:t>‹#›</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deuf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C:\Users\MarciniakJ\Desktop\DEUF-TRANSPORTWEGE.jpg">
            <a:extLst>
              <a:ext uri="{FF2B5EF4-FFF2-40B4-BE49-F238E27FC236}">
                <a16:creationId xmlns:a16="http://schemas.microsoft.com/office/drawing/2014/main" xmlns="" id="{86C7ADC4-A67B-474C-A36D-D913851CF55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7758" b="17886"/>
          <a:stretch/>
        </p:blipFill>
        <p:spPr bwMode="auto">
          <a:xfrm>
            <a:off x="0" y="-33208"/>
            <a:ext cx="6858000" cy="2615442"/>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p:cNvSpPr/>
          <p:nvPr/>
        </p:nvSpPr>
        <p:spPr>
          <a:xfrm>
            <a:off x="159865" y="6390704"/>
            <a:ext cx="6582218" cy="1692771"/>
          </a:xfrm>
          <a:prstGeom prst="rect">
            <a:avLst/>
          </a:prstGeom>
        </p:spPr>
        <p:txBody>
          <a:bodyPr wrap="square">
            <a:spAutoFit/>
          </a:bodyPr>
          <a:lstStyle/>
          <a:p>
            <a:pPr algn="just">
              <a:buClr>
                <a:schemeClr val="bg1">
                  <a:lumMod val="50000"/>
                </a:schemeClr>
              </a:buClr>
            </a:pPr>
            <a:r>
              <a:rPr lang="de-DE" sz="1000" b="1" u="sng" dirty="0" err="1">
                <a:solidFill>
                  <a:srgbClr val="C00000"/>
                </a:solidFill>
                <a:latin typeface="Arial" panose="020B0604020202020204" pitchFamily="34" charset="0"/>
                <a:cs typeface="Arial" panose="020B0604020202020204" pitchFamily="34" charset="0"/>
              </a:rPr>
              <a:t>We</a:t>
            </a:r>
            <a:r>
              <a:rPr lang="de-DE" sz="1000" b="1" u="sng" dirty="0">
                <a:solidFill>
                  <a:srgbClr val="C00000"/>
                </a:solidFill>
                <a:latin typeface="Arial" panose="020B0604020202020204" pitchFamily="34" charset="0"/>
                <a:cs typeface="Arial" panose="020B0604020202020204" pitchFamily="34" charset="0"/>
              </a:rPr>
              <a:t> </a:t>
            </a:r>
            <a:r>
              <a:rPr lang="de-DE" sz="1000" b="1" u="sng" dirty="0" err="1">
                <a:solidFill>
                  <a:srgbClr val="C00000"/>
                </a:solidFill>
                <a:latin typeface="Arial" panose="020B0604020202020204" pitchFamily="34" charset="0"/>
                <a:cs typeface="Arial" panose="020B0604020202020204" pitchFamily="34" charset="0"/>
              </a:rPr>
              <a:t>offer</a:t>
            </a:r>
            <a:endParaRPr lang="de-DE" sz="1000" b="1" u="sng" dirty="0">
              <a:solidFill>
                <a:srgbClr val="C00000"/>
              </a:solidFill>
              <a:latin typeface="Arial" panose="020B0604020202020204" pitchFamily="34" charset="0"/>
              <a:cs typeface="Arial" panose="020B0604020202020204" pitchFamily="34" charset="0"/>
            </a:endParaRPr>
          </a:p>
          <a:p>
            <a:pPr algn="just">
              <a:buClr>
                <a:schemeClr val="bg1">
                  <a:lumMod val="50000"/>
                </a:schemeClr>
              </a:buClr>
            </a:pPr>
            <a:endParaRPr lang="de-DE" sz="300" b="1" dirty="0">
              <a:solidFill>
                <a:srgbClr val="C00000"/>
              </a:solidFill>
              <a:latin typeface="Arial" panose="020B0604020202020204" pitchFamily="34" charset="0"/>
              <a:cs typeface="Arial" panose="020B0604020202020204" pitchFamily="34" charset="0"/>
            </a:endParaRPr>
          </a:p>
          <a:p>
            <a:pPr algn="just"/>
            <a:r>
              <a:rPr lang="en-US" sz="800" dirty="0">
                <a:latin typeface="Arial" panose="020B0604020202020204" pitchFamily="34" charset="0"/>
                <a:cs typeface="Arial" panose="020B0604020202020204" pitchFamily="34" charset="0"/>
              </a:rPr>
              <a:t>... an exciting internship within the ramp-up phase of our new location in Debrecen. With a broad insight into the daily business, we enable you to actively participate in the development and establishment of HR processes on site. You will have the opportunity to develop your international skills by working together with colleagues from all over Europe. Of course, you will be given practical support for a range of diverse and challenging tasks, as well as room for personal initiative and independent decision-making. </a:t>
            </a:r>
          </a:p>
          <a:p>
            <a:pPr algn="just"/>
            <a:endParaRPr lang="en-US" sz="800" dirty="0">
              <a:latin typeface="Arial" panose="020B0604020202020204" pitchFamily="34" charset="0"/>
              <a:cs typeface="Arial" panose="020B0604020202020204" pitchFamily="34" charset="0"/>
            </a:endParaRPr>
          </a:p>
          <a:p>
            <a:pPr algn="just"/>
            <a:endParaRPr lang="en-US" sz="800" dirty="0">
              <a:latin typeface="Arial" panose="020B0604020202020204" pitchFamily="34" charset="0"/>
              <a:cs typeface="Arial" panose="020B0604020202020204" pitchFamily="34" charset="0"/>
            </a:endParaRPr>
          </a:p>
          <a:p>
            <a:pPr algn="just"/>
            <a:r>
              <a:rPr lang="en-US" sz="800" dirty="0">
                <a:latin typeface="Arial" panose="020B0604020202020204" pitchFamily="34" charset="0"/>
                <a:cs typeface="Arial" panose="020B0604020202020204" pitchFamily="34" charset="0"/>
              </a:rPr>
              <a:t>We are looking forward to your application!</a:t>
            </a:r>
          </a:p>
          <a:p>
            <a:pPr algn="just">
              <a:tabLst>
                <a:tab pos="5743575" algn="l"/>
              </a:tabLst>
            </a:pPr>
            <a:endParaRPr lang="de-DE" sz="800" dirty="0">
              <a:latin typeface="Arial" panose="020B0604020202020204" pitchFamily="34" charset="0"/>
              <a:cs typeface="Arial" panose="020B0604020202020204" pitchFamily="34" charset="0"/>
            </a:endParaRPr>
          </a:p>
          <a:p>
            <a:pPr algn="just">
              <a:tabLst>
                <a:tab pos="5743575" algn="l"/>
              </a:tabLst>
            </a:pPr>
            <a:r>
              <a:rPr lang="de-DE" sz="800" dirty="0">
                <a:latin typeface="Arial" panose="020B0604020202020204" pitchFamily="34" charset="0"/>
                <a:cs typeface="Arial" panose="020B0604020202020204" pitchFamily="34" charset="0"/>
              </a:rPr>
              <a:t>Deufol Hungary </a:t>
            </a:r>
            <a:r>
              <a:rPr lang="de-DE" sz="800" dirty="0" err="1">
                <a:latin typeface="Arial" panose="020B0604020202020204" pitchFamily="34" charset="0"/>
                <a:cs typeface="Arial" panose="020B0604020202020204" pitchFamily="34" charset="0"/>
              </a:rPr>
              <a:t>Kft</a:t>
            </a:r>
            <a:r>
              <a:rPr lang="de-DE" sz="800" dirty="0">
                <a:latin typeface="Arial" panose="020B0604020202020204" pitchFamily="34" charset="0"/>
                <a:cs typeface="Arial" panose="020B0604020202020204" pitchFamily="34" charset="0"/>
              </a:rPr>
              <a:t>., Béla Szőke, bela.szoke@deufol.com, </a:t>
            </a:r>
            <a:r>
              <a:rPr lang="sv-SE" sz="800" dirty="0">
                <a:latin typeface="Arial" panose="020B0604020202020204" pitchFamily="34" charset="0"/>
                <a:cs typeface="Arial" panose="020B0604020202020204" pitchFamily="34" charset="0"/>
              </a:rPr>
              <a:t>Vamraktar ut. 3, Hall A3</a:t>
            </a:r>
            <a:r>
              <a:rPr lang="de-DE" sz="800" dirty="0">
                <a:latin typeface="Arial" panose="020B0604020202020204" pitchFamily="34" charset="0"/>
                <a:cs typeface="Arial" panose="020B0604020202020204" pitchFamily="34" charset="0"/>
              </a:rPr>
              <a:t>, </a:t>
            </a:r>
            <a:r>
              <a:rPr lang="de-DE" sz="800">
                <a:latin typeface="Arial" panose="020B0604020202020204" pitchFamily="34" charset="0"/>
                <a:cs typeface="Arial" panose="020B0604020202020204" pitchFamily="34" charset="0"/>
              </a:rPr>
              <a:t>4030 Debrecen.</a:t>
            </a:r>
            <a:endParaRPr lang="de-DE" sz="800" dirty="0">
              <a:latin typeface="Arial" panose="020B0604020202020204" pitchFamily="34" charset="0"/>
              <a:cs typeface="Arial" panose="020B0604020202020204" pitchFamily="34" charset="0"/>
            </a:endParaRPr>
          </a:p>
          <a:p>
            <a:pPr algn="just">
              <a:tabLst>
                <a:tab pos="5743575" algn="l"/>
              </a:tabLst>
            </a:pPr>
            <a:endParaRPr lang="de-DE" sz="800" dirty="0">
              <a:latin typeface="Arial" panose="020B0604020202020204" pitchFamily="34" charset="0"/>
              <a:cs typeface="Arial" panose="020B0604020202020204" pitchFamily="34" charset="0"/>
            </a:endParaRPr>
          </a:p>
          <a:p>
            <a:endParaRPr lang="de-DE" sz="300" u="sng" dirty="0">
              <a:latin typeface="Arial" panose="020B0604020202020204" pitchFamily="34" charset="0"/>
              <a:cs typeface="Arial" panose="020B0604020202020204" pitchFamily="34" charset="0"/>
              <a:hlinkClick r:id="rId4"/>
            </a:endParaRPr>
          </a:p>
          <a:p>
            <a:r>
              <a:rPr lang="de-DE" sz="800" u="sng" dirty="0">
                <a:latin typeface="Arial" panose="020B0604020202020204" pitchFamily="34" charset="0"/>
                <a:cs typeface="Arial" panose="020B0604020202020204" pitchFamily="34" charset="0"/>
                <a:hlinkClick r:id="rId4"/>
              </a:rPr>
              <a:t>www.deufol.com</a:t>
            </a:r>
            <a:r>
              <a:rPr lang="de-DE" sz="800" dirty="0">
                <a:latin typeface="Arial" panose="020B0604020202020204" pitchFamily="34" charset="0"/>
                <a:cs typeface="Arial" panose="020B0604020202020204" pitchFamily="34" charset="0"/>
              </a:rPr>
              <a:t> </a:t>
            </a:r>
          </a:p>
        </p:txBody>
      </p:sp>
      <p:sp>
        <p:nvSpPr>
          <p:cNvPr id="12" name="Rechteck 11"/>
          <p:cNvSpPr/>
          <p:nvPr/>
        </p:nvSpPr>
        <p:spPr>
          <a:xfrm>
            <a:off x="153006" y="2648648"/>
            <a:ext cx="6588362" cy="150980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just"/>
            <a:r>
              <a:rPr lang="en-US" sz="800" dirty="0">
                <a:solidFill>
                  <a:schemeClr val="tx1"/>
                </a:solidFill>
                <a:latin typeface="Arial" panose="020B0604020202020204" pitchFamily="34" charset="0"/>
                <a:ea typeface="Calibri"/>
                <a:cs typeface="Arial" panose="020B0604020202020204" pitchFamily="34" charset="0"/>
              </a:rPr>
              <a:t>You are interested in logistic processes and would like to gain valuable practical experience for your future career start? At the same time, you would like to make an active contribution to the ramp-up phase of an internationally operating business? If so, we have the solution!</a:t>
            </a:r>
          </a:p>
          <a:p>
            <a:pPr algn="just"/>
            <a:r>
              <a:rPr lang="de-DE" sz="800" dirty="0">
                <a:solidFill>
                  <a:schemeClr val="tx1"/>
                </a:solidFill>
                <a:latin typeface="Arial" panose="020B0604020202020204" pitchFamily="34" charset="0"/>
                <a:ea typeface="Calibri"/>
                <a:cs typeface="Arial" panose="020B0604020202020204" pitchFamily="34" charset="0"/>
              </a:rPr>
              <a:t> </a:t>
            </a:r>
          </a:p>
          <a:p>
            <a:pPr algn="just"/>
            <a:r>
              <a:rPr lang="en-US" sz="800" dirty="0">
                <a:solidFill>
                  <a:schemeClr val="tx1"/>
                </a:solidFill>
                <a:latin typeface="Arial" panose="020B0604020202020204" pitchFamily="34" charset="0"/>
                <a:cs typeface="Arial" panose="020B0604020202020204" pitchFamily="34" charset="0"/>
              </a:rPr>
              <a:t>As an intern, we offer you the opportunity to gain insights into the work environment of a leading global packaging company with 90 sites in 11 countries. Our core business - industrial goods packaging - combines distinctive technical know-how with modern, self-developed IT and offers our customers customized solutions. Additionally, we provide related services for our customers along the entire supply chain and pursue our daily vision: </a:t>
            </a:r>
            <a:r>
              <a:rPr lang="en-US" sz="800" b="1" dirty="0">
                <a:solidFill>
                  <a:schemeClr val="tx1"/>
                </a:solidFill>
                <a:latin typeface="Arial" panose="020B0604020202020204" pitchFamily="34" charset="0"/>
                <a:cs typeface="Arial" panose="020B0604020202020204" pitchFamily="34" charset="0"/>
              </a:rPr>
              <a:t>REMOVING </a:t>
            </a:r>
            <a:r>
              <a:rPr lang="en-US" sz="800" b="1" dirty="0">
                <a:solidFill>
                  <a:srgbClr val="C00000"/>
                </a:solidFill>
                <a:latin typeface="Arial" panose="020B0604020202020204" pitchFamily="34" charset="0"/>
                <a:cs typeface="Arial" panose="020B0604020202020204" pitchFamily="34" charset="0"/>
              </a:rPr>
              <a:t>LIMITS</a:t>
            </a:r>
            <a:r>
              <a:rPr lang="en-US" sz="800" dirty="0">
                <a:solidFill>
                  <a:schemeClr val="tx1"/>
                </a:solidFill>
                <a:latin typeface="Arial" panose="020B0604020202020204" pitchFamily="34" charset="0"/>
                <a:cs typeface="Arial" panose="020B0604020202020204" pitchFamily="34" charset="0"/>
              </a:rPr>
              <a:t>. </a:t>
            </a:r>
          </a:p>
          <a:p>
            <a:pPr algn="just"/>
            <a:endParaRPr lang="de-DE" sz="800" dirty="0">
              <a:solidFill>
                <a:schemeClr val="tx1"/>
              </a:solidFill>
              <a:latin typeface="Arial" panose="020B0604020202020204" pitchFamily="34" charset="0"/>
              <a:ea typeface="Calibri"/>
              <a:cs typeface="Arial" panose="020B0604020202020204" pitchFamily="34" charset="0"/>
            </a:endParaRPr>
          </a:p>
          <a:p>
            <a:pPr algn="just"/>
            <a:r>
              <a:rPr lang="en-US" sz="800" dirty="0">
                <a:solidFill>
                  <a:schemeClr val="tx1"/>
                </a:solidFill>
                <a:latin typeface="Arial" panose="020B0604020202020204" pitchFamily="34" charset="0"/>
                <a:ea typeface="Calibri"/>
                <a:cs typeface="Arial" panose="020B0604020202020204" pitchFamily="34" charset="0"/>
              </a:rPr>
              <a:t>For our new plant in </a:t>
            </a:r>
            <a:r>
              <a:rPr lang="en-US" sz="800" b="1" dirty="0">
                <a:solidFill>
                  <a:schemeClr val="tx1"/>
                </a:solidFill>
                <a:latin typeface="Arial" panose="020B0604020202020204" pitchFamily="34" charset="0"/>
                <a:ea typeface="Calibri"/>
                <a:cs typeface="Arial" panose="020B0604020202020204" pitchFamily="34" charset="0"/>
              </a:rPr>
              <a:t>Debrecen</a:t>
            </a:r>
            <a:r>
              <a:rPr lang="en-US" sz="800" dirty="0">
                <a:solidFill>
                  <a:schemeClr val="tx1"/>
                </a:solidFill>
                <a:latin typeface="Arial" panose="020B0604020202020204" pitchFamily="34" charset="0"/>
                <a:ea typeface="Calibri"/>
                <a:cs typeface="Arial" panose="020B0604020202020204" pitchFamily="34" charset="0"/>
              </a:rPr>
              <a:t>, we are currently looking for an </a:t>
            </a:r>
            <a:r>
              <a:rPr lang="en-US" sz="800" b="1" dirty="0">
                <a:solidFill>
                  <a:schemeClr val="tx1"/>
                </a:solidFill>
                <a:latin typeface="Arial" panose="020B0604020202020204" pitchFamily="34" charset="0"/>
                <a:ea typeface="Calibri"/>
                <a:cs typeface="Arial" panose="020B0604020202020204" pitchFamily="34" charset="0"/>
              </a:rPr>
              <a:t>Intern Lean Logistics (m/f/d) </a:t>
            </a:r>
            <a:r>
              <a:rPr lang="en-US" sz="800" dirty="0">
                <a:solidFill>
                  <a:schemeClr val="tx1"/>
                </a:solidFill>
                <a:latin typeface="Arial" panose="020B0604020202020204" pitchFamily="34" charset="0"/>
                <a:ea typeface="Calibri"/>
                <a:cs typeface="Arial" panose="020B0604020202020204" pitchFamily="34" charset="0"/>
              </a:rPr>
              <a:t>from </a:t>
            </a:r>
            <a:r>
              <a:rPr lang="en-US" sz="800" b="1" dirty="0">
                <a:solidFill>
                  <a:schemeClr val="tx1"/>
                </a:solidFill>
                <a:latin typeface="Arial" panose="020B0604020202020204" pitchFamily="34" charset="0"/>
                <a:ea typeface="Calibri"/>
                <a:cs typeface="Arial" panose="020B0604020202020204" pitchFamily="34" charset="0"/>
              </a:rPr>
              <a:t>February to May 2020</a:t>
            </a:r>
            <a:r>
              <a:rPr lang="en-US" sz="800" dirty="0">
                <a:solidFill>
                  <a:schemeClr val="tx1"/>
                </a:solidFill>
                <a:latin typeface="Arial" panose="020B0604020202020204" pitchFamily="34" charset="0"/>
                <a:ea typeface="Calibri"/>
                <a:cs typeface="Arial" panose="020B0604020202020204" pitchFamily="34" charset="0"/>
              </a:rPr>
              <a:t>.</a:t>
            </a:r>
            <a:endParaRPr lang="de-DE" sz="800" dirty="0">
              <a:solidFill>
                <a:schemeClr val="tx1"/>
              </a:solidFill>
              <a:latin typeface="Arial" panose="020B0604020202020204" pitchFamily="34" charset="0"/>
              <a:ea typeface="Calibri"/>
              <a:cs typeface="Arial" panose="020B0604020202020204" pitchFamily="34" charset="0"/>
            </a:endParaRPr>
          </a:p>
        </p:txBody>
      </p:sp>
      <p:pic>
        <p:nvPicPr>
          <p:cNvPr id="11" name="Grafik 10">
            <a:extLst>
              <a:ext uri="{FF2B5EF4-FFF2-40B4-BE49-F238E27FC236}">
                <a16:creationId xmlns:a16="http://schemas.microsoft.com/office/drawing/2014/main" xmlns="" id="{746DC250-83C6-40D2-886D-AD761C1057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25651" y="312256"/>
            <a:ext cx="1899693" cy="749856"/>
          </a:xfrm>
          <a:prstGeom prst="rect">
            <a:avLst/>
          </a:prstGeom>
        </p:spPr>
      </p:pic>
      <p:sp>
        <p:nvSpPr>
          <p:cNvPr id="13" name="Rectangle 7"/>
          <p:cNvSpPr>
            <a:spLocks noChangeArrowheads="1"/>
          </p:cNvSpPr>
          <p:nvPr/>
        </p:nvSpPr>
        <p:spPr bwMode="auto">
          <a:xfrm>
            <a:off x="-19397" y="2210935"/>
            <a:ext cx="5032573" cy="324000"/>
          </a:xfrm>
          <a:prstGeom prst="rect">
            <a:avLst/>
          </a:prstGeom>
          <a:solidFill>
            <a:schemeClr val="bg1">
              <a:alpha val="76000"/>
            </a:schemeClr>
          </a:solidFill>
          <a:ln>
            <a:noFill/>
          </a:ln>
        </p:spPr>
        <p:txBody>
          <a:bodyPr wrap="none" anchor="ctr"/>
          <a:lstStyle>
            <a:lvl1pPr>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1pPr>
            <a:lvl2pPr marL="742950" indent="-28575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2pPr>
            <a:lvl3pPr marL="11430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3pPr>
            <a:lvl4pPr marL="16002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4pPr>
            <a:lvl5pPr marL="20574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9pPr>
          </a:lstStyle>
          <a:p>
            <a:pPr>
              <a:lnSpc>
                <a:spcPct val="100000"/>
              </a:lnSpc>
              <a:spcBef>
                <a:spcPct val="0"/>
              </a:spcBef>
              <a:buClrTx/>
              <a:buFontTx/>
              <a:buNone/>
            </a:pPr>
            <a:endParaRPr lang="de-DE" altLang="de-DE" sz="2400"/>
          </a:p>
        </p:txBody>
      </p:sp>
      <p:sp>
        <p:nvSpPr>
          <p:cNvPr id="14" name="Rectangle 9"/>
          <p:cNvSpPr>
            <a:spLocks noChangeArrowheads="1"/>
          </p:cNvSpPr>
          <p:nvPr/>
        </p:nvSpPr>
        <p:spPr bwMode="auto">
          <a:xfrm>
            <a:off x="188640" y="2210935"/>
            <a:ext cx="6049985" cy="363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a:lstStyle>
            <a:lvl1pPr marL="342900" indent="-3429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1pPr>
            <a:lvl2pPr marL="742950" indent="-28575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2pPr>
            <a:lvl3pPr marL="11430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3pPr>
            <a:lvl4pPr marL="15621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4pPr>
            <a:lvl5pPr marL="19812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5pPr>
            <a:lvl6pPr marL="24384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6pPr>
            <a:lvl7pPr marL="28956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7pPr>
            <a:lvl8pPr marL="33528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8pPr>
            <a:lvl9pPr marL="38100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9pPr>
          </a:lstStyle>
          <a:p>
            <a:pPr>
              <a:buNone/>
            </a:pPr>
            <a:r>
              <a:rPr lang="de-DE" altLang="de-DE" sz="1800" b="1" dirty="0">
                <a:latin typeface="Arial Bold" pitchFamily="1" charset="0"/>
              </a:rPr>
              <a:t>INTERN </a:t>
            </a:r>
            <a:r>
              <a:rPr lang="de-DE" altLang="de-DE" sz="1800" b="1" dirty="0">
                <a:solidFill>
                  <a:srgbClr val="C00000"/>
                </a:solidFill>
                <a:latin typeface="Arial Bold" pitchFamily="1" charset="0"/>
              </a:rPr>
              <a:t>LEAN</a:t>
            </a:r>
            <a:r>
              <a:rPr lang="de-DE" altLang="de-DE" sz="1800" b="1" dirty="0">
                <a:latin typeface="Arial Bold" pitchFamily="1" charset="0"/>
              </a:rPr>
              <a:t> </a:t>
            </a:r>
            <a:r>
              <a:rPr lang="de-DE" altLang="de-DE" sz="1800" b="1" dirty="0">
                <a:solidFill>
                  <a:srgbClr val="C00000"/>
                </a:solidFill>
                <a:latin typeface="Arial Bold" pitchFamily="1" charset="0"/>
              </a:rPr>
              <a:t>LOGISTICS </a:t>
            </a:r>
            <a:r>
              <a:rPr lang="de-DE" altLang="de-DE" sz="1800" b="1" dirty="0">
                <a:solidFill>
                  <a:srgbClr val="C00000"/>
                </a:solidFill>
              </a:rPr>
              <a:t>(M/F/D)</a:t>
            </a:r>
          </a:p>
        </p:txBody>
      </p:sp>
      <p:sp>
        <p:nvSpPr>
          <p:cNvPr id="10" name="Textfeld 9">
            <a:extLst>
              <a:ext uri="{FF2B5EF4-FFF2-40B4-BE49-F238E27FC236}">
                <a16:creationId xmlns:a16="http://schemas.microsoft.com/office/drawing/2014/main" xmlns="" id="{2109F8F8-0B89-4F1B-8C2C-EDE105C6A3B5}"/>
              </a:ext>
            </a:extLst>
          </p:cNvPr>
          <p:cNvSpPr txBox="1"/>
          <p:nvPr/>
        </p:nvSpPr>
        <p:spPr>
          <a:xfrm>
            <a:off x="116632" y="4407336"/>
            <a:ext cx="3306186" cy="1554272"/>
          </a:xfrm>
          <a:prstGeom prst="rect">
            <a:avLst/>
          </a:prstGeom>
          <a:noFill/>
          <a:ln>
            <a:noFill/>
          </a:ln>
        </p:spPr>
        <p:txBody>
          <a:bodyPr wrap="square" rtlCol="0">
            <a:spAutoFit/>
          </a:bodyPr>
          <a:lstStyle/>
          <a:p>
            <a:pPr algn="just">
              <a:buClr>
                <a:schemeClr val="bg1">
                  <a:lumMod val="50000"/>
                </a:schemeClr>
              </a:buClr>
            </a:pPr>
            <a:r>
              <a:rPr lang="de-DE" sz="1000" b="1" u="sng" dirty="0" err="1">
                <a:solidFill>
                  <a:srgbClr val="C00000"/>
                </a:solidFill>
                <a:latin typeface="Arial" panose="020B0604020202020204" pitchFamily="34" charset="0"/>
                <a:cs typeface="Arial" panose="020B0604020202020204" pitchFamily="34" charset="0"/>
              </a:rPr>
              <a:t>Your</a:t>
            </a:r>
            <a:r>
              <a:rPr lang="de-DE" sz="1000" b="1" u="sng" dirty="0">
                <a:solidFill>
                  <a:srgbClr val="C00000"/>
                </a:solidFill>
                <a:latin typeface="Arial" panose="020B0604020202020204" pitchFamily="34" charset="0"/>
                <a:cs typeface="Arial" panose="020B0604020202020204" pitchFamily="34" charset="0"/>
              </a:rPr>
              <a:t> </a:t>
            </a:r>
            <a:r>
              <a:rPr lang="de-DE" sz="1000" b="1" u="sng" dirty="0" err="1">
                <a:solidFill>
                  <a:srgbClr val="C00000"/>
                </a:solidFill>
                <a:latin typeface="Arial" panose="020B0604020202020204" pitchFamily="34" charset="0"/>
                <a:cs typeface="Arial" panose="020B0604020202020204" pitchFamily="34" charset="0"/>
              </a:rPr>
              <a:t>responsibilities</a:t>
            </a:r>
            <a:r>
              <a:rPr lang="de-DE" sz="1000" b="1" u="sng" dirty="0">
                <a:solidFill>
                  <a:srgbClr val="C00000"/>
                </a:solidFill>
                <a:latin typeface="Arial" panose="020B0604020202020204" pitchFamily="34" charset="0"/>
                <a:cs typeface="Arial" panose="020B0604020202020204" pitchFamily="34" charset="0"/>
              </a:rPr>
              <a:t>:</a:t>
            </a:r>
          </a:p>
          <a:p>
            <a:pPr algn="just">
              <a:buClr>
                <a:schemeClr val="bg1">
                  <a:lumMod val="50000"/>
                </a:schemeClr>
              </a:buClr>
            </a:pPr>
            <a:endParaRPr lang="de-DE" sz="300" b="1" u="sng" dirty="0">
              <a:solidFill>
                <a:srgbClr val="FF0000"/>
              </a:solidFill>
              <a:latin typeface="Arial" panose="020B0604020202020204" pitchFamily="34" charset="0"/>
              <a:cs typeface="Arial" panose="020B0604020202020204" pitchFamily="34" charset="0"/>
            </a:endParaRPr>
          </a:p>
          <a:p>
            <a:pPr marL="171450" lvl="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Providing support in the development and establishment of new logistics processes at the new location in Debrecen</a:t>
            </a:r>
          </a:p>
          <a:p>
            <a:pPr marL="171450" lvl="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Working independently on logistical problems using problem-solving and LEAN methods </a:t>
            </a:r>
          </a:p>
          <a:p>
            <a:pPr marL="171450" lvl="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Assisting in the control and execution of logistical tasks in daily business</a:t>
            </a:r>
          </a:p>
          <a:p>
            <a:pPr marL="171450" lvl="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Analyses of our processes, process models and site concepts</a:t>
            </a:r>
          </a:p>
          <a:p>
            <a:pPr marL="171450" lvl="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Participation in developing reporting tools and monitoring the key figures</a:t>
            </a:r>
            <a:endParaRPr lang="de-DE" sz="800" dirty="0">
              <a:latin typeface="Arial" panose="020B0604020202020204" pitchFamily="34" charset="0"/>
              <a:cs typeface="Arial" panose="020B0604020202020204" pitchFamily="34" charset="0"/>
            </a:endParaRPr>
          </a:p>
        </p:txBody>
      </p:sp>
      <p:sp>
        <p:nvSpPr>
          <p:cNvPr id="16" name="Rechteck 15">
            <a:extLst>
              <a:ext uri="{FF2B5EF4-FFF2-40B4-BE49-F238E27FC236}">
                <a16:creationId xmlns:a16="http://schemas.microsoft.com/office/drawing/2014/main" xmlns="" id="{C6B9BD2B-8009-4262-8903-E80AABF24A0D}"/>
              </a:ext>
            </a:extLst>
          </p:cNvPr>
          <p:cNvSpPr/>
          <p:nvPr/>
        </p:nvSpPr>
        <p:spPr>
          <a:xfrm>
            <a:off x="3422818" y="4410968"/>
            <a:ext cx="3288036" cy="1800493"/>
          </a:xfrm>
          <a:prstGeom prst="rect">
            <a:avLst/>
          </a:prstGeom>
        </p:spPr>
        <p:txBody>
          <a:bodyPr wrap="square">
            <a:spAutoFit/>
          </a:bodyPr>
          <a:lstStyle/>
          <a:p>
            <a:pPr algn="just">
              <a:buClr>
                <a:schemeClr val="bg1">
                  <a:lumMod val="50000"/>
                </a:schemeClr>
              </a:buClr>
            </a:pPr>
            <a:r>
              <a:rPr lang="de-DE" sz="1000" b="1" u="sng" dirty="0" err="1">
                <a:solidFill>
                  <a:srgbClr val="C00000"/>
                </a:solidFill>
                <a:latin typeface="Arial" panose="020B0604020202020204" pitchFamily="34" charset="0"/>
                <a:cs typeface="Arial" panose="020B0604020202020204" pitchFamily="34" charset="0"/>
              </a:rPr>
              <a:t>Your</a:t>
            </a:r>
            <a:r>
              <a:rPr lang="de-DE" sz="1000" b="1" u="sng" dirty="0">
                <a:solidFill>
                  <a:srgbClr val="C00000"/>
                </a:solidFill>
                <a:latin typeface="Arial" panose="020B0604020202020204" pitchFamily="34" charset="0"/>
                <a:cs typeface="Arial" panose="020B0604020202020204" pitchFamily="34" charset="0"/>
              </a:rPr>
              <a:t> </a:t>
            </a:r>
            <a:r>
              <a:rPr lang="de-DE" sz="1000" b="1" u="sng" dirty="0" err="1">
                <a:solidFill>
                  <a:srgbClr val="C00000"/>
                </a:solidFill>
                <a:latin typeface="Arial" panose="020B0604020202020204" pitchFamily="34" charset="0"/>
                <a:cs typeface="Arial" panose="020B0604020202020204" pitchFamily="34" charset="0"/>
              </a:rPr>
              <a:t>profile</a:t>
            </a:r>
            <a:r>
              <a:rPr lang="de-DE" sz="1000" b="1" u="sng" dirty="0">
                <a:solidFill>
                  <a:srgbClr val="C00000"/>
                </a:solidFill>
                <a:latin typeface="Arial" panose="020B0604020202020204" pitchFamily="34" charset="0"/>
                <a:cs typeface="Arial" panose="020B0604020202020204" pitchFamily="34" charset="0"/>
              </a:rPr>
              <a:t>:</a:t>
            </a:r>
          </a:p>
          <a:p>
            <a:pPr algn="just">
              <a:buClr>
                <a:schemeClr val="bg1">
                  <a:lumMod val="50000"/>
                </a:schemeClr>
              </a:buClr>
            </a:pPr>
            <a:endParaRPr lang="de-DE" sz="300" b="1" u="sng" dirty="0">
              <a:solidFill>
                <a:srgbClr val="FF0000"/>
              </a:solidFill>
              <a:latin typeface="Arial" panose="020B0604020202020204" pitchFamily="34" charset="0"/>
              <a:cs typeface="Arial" panose="020B0604020202020204" pitchFamily="34" charset="0"/>
            </a:endParaRP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At least two semesters of industrial engineering, logistics or mechanical engineering with focus on logistics or a comparable education</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First relevant work experience gained through internships or working student activities is an advantage</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Very good knowledge of Microsoft Excel and good knowledge of all other Microsoft Office applications </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Independent and structured working style as well as reliability and flexibility </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ea typeface="Calibri"/>
                <a:cs typeface="Arial" panose="020B0604020202020204" pitchFamily="34" charset="0"/>
              </a:rPr>
              <a:t>Very good Hungarian and good German or English language skills, written and spoken</a:t>
            </a:r>
            <a:endParaRPr lang="de-DE" sz="800" dirty="0">
              <a:latin typeface="Arial" panose="020B0604020202020204" pitchFamily="34" charset="0"/>
              <a:ea typeface="Calibri"/>
              <a:cs typeface="Arial" panose="020B0604020202020204" pitchFamily="34" charset="0"/>
            </a:endParaRPr>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318</Words>
  <Application>Microsoft Office PowerPoint</Application>
  <PresentationFormat>Egyéni</PresentationFormat>
  <Paragraphs>32</Paragraphs>
  <Slides>1</Slides>
  <Notes>1</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1</vt:i4>
      </vt:variant>
    </vt:vector>
  </HeadingPairs>
  <TitlesOfParts>
    <vt:vector size="6" baseType="lpstr">
      <vt:lpstr>Arial</vt:lpstr>
      <vt:lpstr>Arial Bold</vt:lpstr>
      <vt:lpstr>Calibri</vt:lpstr>
      <vt:lpstr>Wingdings</vt:lpstr>
      <vt:lpstr>Larissa-Design</vt:lpstr>
      <vt:lpstr>PowerPoint bemutató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Baumgarte, Anne</dc:creator>
  <cp:lastModifiedBy>Dankóné</cp:lastModifiedBy>
  <cp:revision>506</cp:revision>
  <cp:lastPrinted>2017-09-04T09:37:34Z</cp:lastPrinted>
  <dcterms:created xsi:type="dcterms:W3CDTF">2011-07-28T20:31:05Z</dcterms:created>
  <dcterms:modified xsi:type="dcterms:W3CDTF">2020-01-23T08:21:53Z</dcterms:modified>
</cp:coreProperties>
</file>